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9" r:id="rId5"/>
    <p:sldId id="268" r:id="rId6"/>
    <p:sldId id="286" r:id="rId7"/>
    <p:sldId id="293" r:id="rId8"/>
    <p:sldId id="294" r:id="rId9"/>
    <p:sldId id="295" r:id="rId10"/>
    <p:sldId id="292" r:id="rId11"/>
    <p:sldId id="291" r:id="rId12"/>
    <p:sldId id="288" r:id="rId1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554" autoAdjust="0"/>
  </p:normalViewPr>
  <p:slideViewPr>
    <p:cSldViewPr snapToGrid="0">
      <p:cViewPr varScale="1">
        <p:scale>
          <a:sx n="72" d="100"/>
          <a:sy n="72" d="100"/>
        </p:scale>
        <p:origin x="1092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7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=""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BADFD9-ADFC-4D1F-ACF9-03B85E66582A}" type="datetime1">
              <a:rPr lang="pt-BR" smtClean="0"/>
              <a:t>06/10/2020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=""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22411-A9A9-4A09-A341-69C657AB42A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6E70B0D-B36C-4FFA-A4C4-B61DAF3931A7}" type="datetime1">
              <a:rPr lang="pt-BR" smtClean="0"/>
              <a:t>06/10/2020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  <a:endParaRPr lang="pt-BR" dirty="0"/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A004F4-F240-48F9-8AE1-486585C7F00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84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9569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3142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3635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4078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9561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CA004F4-F240-48F9-8AE1-486585C7F00D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386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rtlCol="0"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smtClean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B45BDF-D856-47E7-A63A-8AC52558E68A}" type="datetime1">
              <a:rPr lang="pt-BR" noProof="0" smtClean="0"/>
              <a:t>06/10/2020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ê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o Número do Slide 6">
            <a:extLst>
              <a:ext uri="{FF2B5EF4-FFF2-40B4-BE49-F238E27FC236}">
                <a16:creationId xmlns=""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7D5CD6-AB20-498E-A86E-1F0A5105F6ED}" type="datetime1">
              <a:rPr lang="pt-BR" noProof="0" smtClean="0"/>
              <a:t>06/10/2020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=""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 rtlCol="0"/>
          <a:lstStyle/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17" name="Espaço Reservado para Imagem 11">
            <a:extLst>
              <a:ext uri="{FF2B5EF4-FFF2-40B4-BE49-F238E27FC236}">
                <a16:creationId xmlns=""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 rtlCol="0"/>
          <a:lstStyle/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14" name="Espaço Reservado para Imagem 11">
            <a:extLst>
              <a:ext uri="{FF2B5EF4-FFF2-40B4-BE49-F238E27FC236}">
                <a16:creationId xmlns=""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 rtlCol="0"/>
          <a:lstStyle/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25" name="Espaço Reservado para Texto 23">
            <a:extLst>
              <a:ext uri="{FF2B5EF4-FFF2-40B4-BE49-F238E27FC236}">
                <a16:creationId xmlns=""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26" name="Espaço Reservado para Texto 23">
            <a:extLst>
              <a:ext uri="{FF2B5EF4-FFF2-40B4-BE49-F238E27FC236}">
                <a16:creationId xmlns=""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27" name="Espaço Reservado para Texto 23">
            <a:extLst>
              <a:ext uri="{FF2B5EF4-FFF2-40B4-BE49-F238E27FC236}">
                <a16:creationId xmlns=""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29" name="Espaço Reservado para Imagem 28">
            <a:extLst>
              <a:ext uri="{FF2B5EF4-FFF2-40B4-BE49-F238E27FC236}">
                <a16:creationId xmlns=""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3328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6F3183-CA2F-4908-8167-7738ADB29E4B}" type="datetime1">
              <a:rPr lang="pt-BR" noProof="0" smtClean="0"/>
              <a:t>06/10/2020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19345D-3C38-422F-B900-6D7E2F09E79B}" type="datetime1">
              <a:rPr lang="pt-BR" noProof="0" smtClean="0"/>
              <a:t>06/10/2020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o Número do Slide 6">
            <a:extLst>
              <a:ext uri="{FF2B5EF4-FFF2-40B4-BE49-F238E27FC236}">
                <a16:creationId xmlns=""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D7FFA2-4599-48FA-BE81-2868299844D8}" type="datetime1">
              <a:rPr lang="pt-BR" noProof="0" smtClean="0"/>
              <a:t>06/10/2020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8A402C-5FED-4AC2-93F5-32653B4DFF68}" type="datetime1">
              <a:rPr lang="pt-BR" noProof="0" smtClean="0"/>
              <a:t>06/10/2020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=""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D38989-85BC-45B2-B5BC-96AE400C3CFC}" type="datetime1">
              <a:rPr lang="pt-BR" noProof="0" smtClean="0"/>
              <a:t>06/10/2020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=""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7AF801-ED23-49AE-9833-44D7BEC6B7B6}" type="datetime1">
              <a:rPr lang="pt-BR" noProof="0" smtClean="0"/>
              <a:t>06/10/2020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=""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F991AB-F5A5-4B8A-982C-9827D6732C2C}" type="datetime1">
              <a:rPr lang="pt-BR" noProof="0" smtClean="0"/>
              <a:t>06/10/2020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=""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04A3A3-F726-4C2F-B2CF-49E1EBC1D49D}" type="datetime1">
              <a:rPr lang="pt-BR" noProof="0" smtClean="0"/>
              <a:t>06/10/2020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=""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7CC061C-B327-42CC-A2C4-8DB360DFB763}" type="datetime1">
              <a:rPr lang="pt-BR" noProof="0" smtClean="0"/>
              <a:t>06/10/2020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3346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pPr rtl="0"/>
            <a:fld id="{82EE24B5-652C-4DB5-B7C3-B5BBEC1280B1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1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t.wikipedia.org/wiki/Fato_cont%C3%A1bi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t.wikipedia.org/wiki/M%C3%A9todo_das_partidas_dobrada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to 2" descr="Retângulo azul">
            <a:extLst>
              <a:ext uri="{FF2B5EF4-FFF2-40B4-BE49-F238E27FC236}">
                <a16:creationId xmlns="" xmlns:a16="http://schemas.microsoft.com/office/drawing/2014/main" id="{482BBC39-5D4C-4E24-ADB1-5FFFBA7198D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3"/>
            <a:srcRect/>
            <a:stretch>
              <a:fillRect l="-12" r="-12"/>
            </a:stretch>
          </a:blip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4" name="objeto 3" descr="Pessoas com documentos">
            <a:extLst>
              <a:ext uri="{FF2B5EF4-FFF2-40B4-BE49-F238E27FC236}">
                <a16:creationId xmlns="" xmlns:a16="http://schemas.microsoft.com/office/drawing/2014/main" id="{0CA2E80D-F3EC-4A5F-8E65-56FEA206EE0F}"/>
              </a:ext>
            </a:extLst>
          </p:cNvPr>
          <p:cNvSpPr/>
          <p:nvPr/>
        </p:nvSpPr>
        <p:spPr>
          <a:xfrm>
            <a:off x="127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518"/>
            <a:ext cx="9144000" cy="2128049"/>
          </a:xfrm>
        </p:spPr>
        <p:txBody>
          <a:bodyPr rtlCol="0">
            <a:normAutofit/>
          </a:bodyPr>
          <a:lstStyle/>
          <a:p>
            <a:pPr rtl="0">
              <a:lnSpc>
                <a:spcPct val="125000"/>
              </a:lnSpc>
            </a:pPr>
            <a:r>
              <a:rPr lang="pt-BR" sz="5000" dirty="0" smtClean="0">
                <a:latin typeface="Gill Sans MT" panose="020B0502020104020203" pitchFamily="34" charset="0"/>
              </a:rPr>
              <a:t>CAIXA 1</a:t>
            </a:r>
            <a:br>
              <a:rPr lang="pt-BR" sz="5000" dirty="0" smtClean="0">
                <a:latin typeface="Gill Sans MT" panose="020B0502020104020203" pitchFamily="34" charset="0"/>
              </a:rPr>
            </a:br>
            <a:r>
              <a:rPr lang="pt-BR" sz="5000" dirty="0" smtClean="0">
                <a:latin typeface="Gill Sans MT" panose="020B0502020104020203" pitchFamily="34" charset="0"/>
              </a:rPr>
              <a:t>GESTAO FINANCEIRA</a:t>
            </a:r>
            <a:endParaRPr lang="pt-BR" sz="5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2000" y="4221162"/>
            <a:ext cx="3888000" cy="882001"/>
          </a:xfrm>
          <a:solidFill>
            <a:schemeClr val="accent2">
              <a:alpha val="90000"/>
            </a:schemeClr>
          </a:solidFill>
        </p:spPr>
        <p:txBody>
          <a:bodyPr rtlCol="0" anchor="ctr" anchorCtr="0">
            <a:normAutofit/>
          </a:bodyPr>
          <a:lstStyle/>
          <a:p>
            <a:pPr rtl="0"/>
            <a:r>
              <a:rPr lang="pt-BR" sz="2500" b="1" i="1" spc="65" dirty="0" smtClean="0">
                <a:solidFill>
                  <a:schemeClr val="accent1"/>
                </a:solidFill>
                <a:latin typeface="Arial"/>
                <a:cs typeface="Arial"/>
              </a:rPr>
              <a:t>Um jeito diferente de controle financeiro</a:t>
            </a:r>
            <a:endParaRPr lang="pt-BR" sz="2500" b="1" i="1" spc="6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6" name="objeto 7" descr="Retângulo bege">
            <a:extLst>
              <a:ext uri="{FF2B5EF4-FFF2-40B4-BE49-F238E27FC236}">
                <a16:creationId xmlns="" xmlns:a16="http://schemas.microsoft.com/office/drawing/2014/main" id="{B36975AA-C62E-46BE-9382-E2CF56FDF817}"/>
              </a:ext>
            </a:extLst>
          </p:cNvPr>
          <p:cNvSpPr/>
          <p:nvPr/>
        </p:nvSpPr>
        <p:spPr>
          <a:xfrm>
            <a:off x="2286000" y="3229868"/>
            <a:ext cx="7620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ço Reservado para Imagem 14" descr="Aperto de mão de duas pessoas">
            <a:extLst>
              <a:ext uri="{FF2B5EF4-FFF2-40B4-BE49-F238E27FC236}">
                <a16:creationId xmlns="" xmlns:a16="http://schemas.microsoft.com/office/drawing/2014/main" id="{D4259A03-EF8A-4CCA-B199-F465AFDB5C5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"/>
            <a:ext cx="12190800" cy="6857325"/>
          </a:xfrm>
        </p:spPr>
      </p:pic>
      <p:sp>
        <p:nvSpPr>
          <p:cNvPr id="35" name="objeto 3" descr="Retângulo azul">
            <a:extLst>
              <a:ext uri="{FF2B5EF4-FFF2-40B4-BE49-F238E27FC236}">
                <a16:creationId xmlns=""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1200" y="0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48" name="Oval 47" descr="Oval bege">
            <a:extLst>
              <a:ext uri="{FF2B5EF4-FFF2-40B4-BE49-F238E27FC236}">
                <a16:creationId xmlns=""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6" name="Retângulo 25" descr="Retângulo azul">
            <a:extLst>
              <a:ext uri="{FF2B5EF4-FFF2-40B4-BE49-F238E27FC236}">
                <a16:creationId xmlns="" xmlns:a16="http://schemas.microsoft.com/office/drawing/2014/main" id="{B743B096-6BB3-4330-9D5B-22EEBAF87BEE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Oval 26" descr="Círculo azul">
            <a:extLst>
              <a:ext uri="{FF2B5EF4-FFF2-40B4-BE49-F238E27FC236}">
                <a16:creationId xmlns="" xmlns:a16="http://schemas.microsoft.com/office/drawing/2014/main" id="{48354ED0-9392-4301-B2D6-A5335876F77D}"/>
              </a:ext>
            </a:extLst>
          </p:cNvPr>
          <p:cNvSpPr/>
          <p:nvPr/>
        </p:nvSpPr>
        <p:spPr>
          <a:xfrm>
            <a:off x="1557528" y="2004364"/>
            <a:ext cx="2843784" cy="28437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=""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699" y="6174902"/>
            <a:ext cx="357116" cy="365125"/>
          </a:xfrm>
        </p:spPr>
        <p:txBody>
          <a:bodyPr rtlCol="0"/>
          <a:lstStyle/>
          <a:p>
            <a:pPr rtl="0"/>
            <a:fld id="{82EE24B5-652C-4DB5-B7C3-B5BBEC1280B1}" type="slidenum">
              <a:rPr lang="pt-BR" smtClean="0"/>
              <a:t>2</a:t>
            </a:fld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92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 smtClean="0">
                <a:solidFill>
                  <a:schemeClr val="bg1"/>
                </a:solidFill>
              </a:rPr>
              <a:t>Quem sou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2" name="Espaço Reservado para Texto 41">
            <a:extLst>
              <a:ext uri="{FF2B5EF4-FFF2-40B4-BE49-F238E27FC236}">
                <a16:creationId xmlns="" xmlns:a16="http://schemas.microsoft.com/office/drawing/2014/main" id="{D70BF709-D6E1-4AFF-A538-E9F7D1A452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 fontScale="85000" lnSpcReduction="10000"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pt-BR" dirty="0" smtClean="0"/>
              <a:t>Jos</a:t>
            </a:r>
            <a:r>
              <a:rPr lang="pt-BR" dirty="0" smtClean="0"/>
              <a:t>é Fábio S Lima</a:t>
            </a:r>
          </a:p>
          <a:p>
            <a:pPr rtl="0">
              <a:lnSpc>
                <a:spcPct val="100000"/>
              </a:lnSpc>
              <a:spcBef>
                <a:spcPts val="0"/>
              </a:spcBef>
            </a:pPr>
            <a:r>
              <a:rPr lang="pt-BR" dirty="0" smtClean="0"/>
              <a:t>Programador e idealizador</a:t>
            </a:r>
            <a:endParaRPr lang="pt-BR" dirty="0"/>
          </a:p>
          <a:p>
            <a:pPr rtl="0">
              <a:lnSpc>
                <a:spcPct val="100000"/>
              </a:lnSpc>
              <a:spcBef>
                <a:spcPts val="0"/>
              </a:spcBef>
            </a:pPr>
            <a:endParaRPr lang="pt-BR" sz="1600" i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9" name="objeto 6" descr="Retângulo bege">
            <a:extLst>
              <a:ext uri="{FF2B5EF4-FFF2-40B4-BE49-F238E27FC236}">
                <a16:creationId xmlns="" xmlns:a16="http://schemas.microsoft.com/office/drawing/2014/main" id="{E67B2D0F-2920-4165-BC82-05237362DABB}"/>
              </a:ext>
            </a:extLst>
          </p:cNvPr>
          <p:cNvSpPr/>
          <p:nvPr/>
        </p:nvSpPr>
        <p:spPr>
          <a:xfrm>
            <a:off x="915047" y="1332833"/>
            <a:ext cx="2034341" cy="45719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pic>
        <p:nvPicPr>
          <p:cNvPr id="10" name="Espaço Reservado para Imagem 9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7" descr="O homem fala por telefone">
            <a:extLst>
              <a:ext uri="{FF2B5EF4-FFF2-40B4-BE49-F238E27FC236}">
                <a16:creationId xmlns=""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" y="4665"/>
            <a:ext cx="6991350" cy="6848669"/>
          </a:xfrm>
          <a:prstGeom prst="rect">
            <a:avLst/>
          </a:prstGeom>
        </p:spPr>
      </p:pic>
      <p:sp>
        <p:nvSpPr>
          <p:cNvPr id="5" name="objeto 3" descr="Retângulo bege">
            <a:extLst>
              <a:ext uri="{FF2B5EF4-FFF2-40B4-BE49-F238E27FC236}">
                <a16:creationId xmlns=""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6" name="objeto 6" descr="Retângulo azul">
            <a:extLst>
              <a:ext uri="{FF2B5EF4-FFF2-40B4-BE49-F238E27FC236}">
                <a16:creationId xmlns=""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698" y="2331086"/>
            <a:ext cx="5165558" cy="833856"/>
          </a:xfrm>
        </p:spPr>
        <p:txBody>
          <a:bodyPr rtlCol="0"/>
          <a:lstStyle/>
          <a:p>
            <a:pPr rtl="0"/>
            <a:r>
              <a:rPr lang="pt-BR" dirty="0" smtClean="0">
                <a:solidFill>
                  <a:schemeClr val="bg1"/>
                </a:solidFill>
              </a:rPr>
              <a:t>Sobre Caixa 1</a:t>
            </a:r>
            <a:endParaRPr lang="pt-BR" dirty="0">
              <a:latin typeface="Gill Sans MT" panose="020B0502020104020203" pitchFamily="34" charset="0"/>
            </a:endParaRP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=""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mtClean="0"/>
              <a:t>3</a:t>
            </a:fld>
            <a:endParaRPr lang="pt-BR" dirty="0"/>
          </a:p>
        </p:txBody>
      </p:sp>
      <p:sp>
        <p:nvSpPr>
          <p:cNvPr id="7" name="objeto 9" descr="Retângulo bege">
            <a:extLst>
              <a:ext uri="{FF2B5EF4-FFF2-40B4-BE49-F238E27FC236}">
                <a16:creationId xmlns="" xmlns:a16="http://schemas.microsoft.com/office/drawing/2014/main" id="{02C6628C-972C-4717-AAF3-D882B30F6658}"/>
              </a:ext>
            </a:extLst>
          </p:cNvPr>
          <p:cNvSpPr/>
          <p:nvPr/>
        </p:nvSpPr>
        <p:spPr>
          <a:xfrm>
            <a:off x="6313932" y="3035554"/>
            <a:ext cx="4754118" cy="50546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=""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6188242" y="3217631"/>
            <a:ext cx="5181600" cy="16033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 sz="1800" i="1" spc="-25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Sistema financeiro intuitivo baseado em logica contábil de registro tendo como premissa o uso de  “</a:t>
            </a:r>
            <a:r>
              <a:rPr lang="pt-BR" sz="1800" i="1" spc="-25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Eventos financeiros”.</a:t>
            </a:r>
            <a:endParaRPr lang="pt-BR" sz="1800" i="1" spc="-25" dirty="0" smtClean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  <a:p>
            <a:pPr marL="0" indent="0" rtl="0">
              <a:buNone/>
            </a:pPr>
            <a:endParaRPr lang="pt-BR" sz="1800" i="1" spc="-25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to 3" descr="Retângulo bege">
            <a:extLst>
              <a:ext uri="{FF2B5EF4-FFF2-40B4-BE49-F238E27FC236}">
                <a16:creationId xmlns=""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=""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mtClean="0"/>
              <a:t>4</a:t>
            </a:fld>
            <a:endParaRPr lang="pt-BR" dirty="0"/>
          </a:p>
        </p:txBody>
      </p:sp>
      <p:sp>
        <p:nvSpPr>
          <p:cNvPr id="7" name="objeto 9" descr="Retângulo bege">
            <a:extLst>
              <a:ext uri="{FF2B5EF4-FFF2-40B4-BE49-F238E27FC236}">
                <a16:creationId xmlns="" xmlns:a16="http://schemas.microsoft.com/office/drawing/2014/main" id="{02C6628C-972C-4717-AAF3-D882B30F6658}"/>
              </a:ext>
            </a:extLst>
          </p:cNvPr>
          <p:cNvSpPr/>
          <p:nvPr/>
        </p:nvSpPr>
        <p:spPr>
          <a:xfrm>
            <a:off x="6313932" y="3035554"/>
            <a:ext cx="4754118" cy="50546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4" name="AutoShape 2" descr="Como montar um serviço de produção de eventos?"/>
          <p:cNvSpPr>
            <a:spLocks noChangeAspect="1" noChangeArrowheads="1"/>
          </p:cNvSpPr>
          <p:nvPr/>
        </p:nvSpPr>
        <p:spPr bwMode="auto">
          <a:xfrm>
            <a:off x="-3464464" y="223202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85243" y="-6637"/>
            <a:ext cx="10670034" cy="6864637"/>
          </a:xfrm>
          <a:prstGeom prst="rect">
            <a:avLst/>
          </a:prstGeom>
        </p:spPr>
      </p:pic>
      <p:sp>
        <p:nvSpPr>
          <p:cNvPr id="12" name="objeto 6" descr="Retângulo azul">
            <a:extLst>
              <a:ext uri="{FF2B5EF4-FFF2-40B4-BE49-F238E27FC236}">
                <a16:creationId xmlns=""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732991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3" name="Título 1">
            <a:extLst>
              <a:ext uri="{FF2B5EF4-FFF2-40B4-BE49-F238E27FC236}">
                <a16:creationId xmlns="" xmlns:a16="http://schemas.microsoft.com/office/drawing/2014/main" id="{345C5720-51D4-4632-91CD-936B8AB96750}"/>
              </a:ext>
            </a:extLst>
          </p:cNvPr>
          <p:cNvSpPr txBox="1">
            <a:spLocks/>
          </p:cNvSpPr>
          <p:nvPr/>
        </p:nvSpPr>
        <p:spPr>
          <a:xfrm>
            <a:off x="6207698" y="2372069"/>
            <a:ext cx="5165558" cy="833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>
                <a:solidFill>
                  <a:schemeClr val="bg1"/>
                </a:solidFill>
              </a:rPr>
              <a:t>O que é evento?</a:t>
            </a:r>
            <a:endParaRPr lang="pt-BR" dirty="0">
              <a:latin typeface="Gill Sans MT" panose="020B0502020104020203" pitchFamily="34" charset="0"/>
            </a:endParaRPr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=""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6188242" y="3258614"/>
            <a:ext cx="5181600" cy="16033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 sz="1800" i="1" spc="-25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Qualquer </a:t>
            </a:r>
            <a:r>
              <a:rPr lang="pt-BR" sz="1800" i="1" spc="-25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fato financeiro que </a:t>
            </a:r>
            <a:r>
              <a:rPr lang="pt-BR" sz="1800" i="1" spc="-25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como exemplo: Recebimento de salários, saque poupança, pagamento de aluguel.</a:t>
            </a:r>
          </a:p>
          <a:p>
            <a:pPr marL="0" indent="0" rtl="0">
              <a:buNone/>
            </a:pPr>
            <a:endParaRPr lang="pt-BR" sz="1800" i="1" spc="-25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322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to 3" descr="Retângulo bege">
            <a:extLst>
              <a:ext uri="{FF2B5EF4-FFF2-40B4-BE49-F238E27FC236}">
                <a16:creationId xmlns=""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=""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mtClean="0"/>
              <a:t>5</a:t>
            </a:fld>
            <a:endParaRPr lang="pt-BR" dirty="0"/>
          </a:p>
        </p:txBody>
      </p:sp>
      <p:sp>
        <p:nvSpPr>
          <p:cNvPr id="7" name="objeto 9" descr="Retângulo bege">
            <a:extLst>
              <a:ext uri="{FF2B5EF4-FFF2-40B4-BE49-F238E27FC236}">
                <a16:creationId xmlns="" xmlns:a16="http://schemas.microsoft.com/office/drawing/2014/main" id="{02C6628C-972C-4717-AAF3-D882B30F6658}"/>
              </a:ext>
            </a:extLst>
          </p:cNvPr>
          <p:cNvSpPr/>
          <p:nvPr/>
        </p:nvSpPr>
        <p:spPr>
          <a:xfrm>
            <a:off x="6313932" y="3035554"/>
            <a:ext cx="4754118" cy="50546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4" name="AutoShape 2" descr="Como montar um serviço de produção de eventos?"/>
          <p:cNvSpPr>
            <a:spLocks noChangeAspect="1" noChangeArrowheads="1"/>
          </p:cNvSpPr>
          <p:nvPr/>
        </p:nvSpPr>
        <p:spPr bwMode="auto">
          <a:xfrm>
            <a:off x="-3464464" y="223202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1049" y="19050"/>
            <a:ext cx="8353425" cy="6838950"/>
          </a:xfrm>
          <a:prstGeom prst="rect">
            <a:avLst/>
          </a:prstGeom>
        </p:spPr>
      </p:pic>
      <p:sp>
        <p:nvSpPr>
          <p:cNvPr id="15" name="objeto 6" descr="Retângulo azul">
            <a:extLst>
              <a:ext uri="{FF2B5EF4-FFF2-40B4-BE49-F238E27FC236}">
                <a16:creationId xmlns=""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986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345C5720-51D4-4632-91CD-936B8AB96750}"/>
              </a:ext>
            </a:extLst>
          </p:cNvPr>
          <p:cNvSpPr txBox="1">
            <a:spLocks/>
          </p:cNvSpPr>
          <p:nvPr/>
        </p:nvSpPr>
        <p:spPr>
          <a:xfrm>
            <a:off x="6207698" y="2338946"/>
            <a:ext cx="5165558" cy="833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bg1"/>
                </a:solidFill>
              </a:rPr>
              <a:t>Fato contábil</a:t>
            </a:r>
            <a:endParaRPr lang="pt-BR" dirty="0">
              <a:latin typeface="Gill Sans MT" panose="020B0502020104020203" pitchFamily="34" charset="0"/>
            </a:endParaRPr>
          </a:p>
        </p:txBody>
      </p:sp>
      <p:sp>
        <p:nvSpPr>
          <p:cNvPr id="17" name="Espaço Reservado para Conteúdo 3">
            <a:extLst>
              <a:ext uri="{FF2B5EF4-FFF2-40B4-BE49-F238E27FC236}">
                <a16:creationId xmlns=""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6188242" y="3225491"/>
            <a:ext cx="5181600" cy="16033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i="1" spc="-25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Fato </a:t>
            </a:r>
            <a:r>
              <a:rPr lang="pt-BR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contábil é aquele que provoca modificação no Patrimônio da entidade, sendo, por isso, objeto de contabilização através de conta patrimonial ou conta de resultado, podendo ou não alterar o Patrimônio Líquido. </a:t>
            </a:r>
            <a:r>
              <a:rPr lang="pt-BR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  <a:hlinkClick r:id="rId4"/>
              </a:rPr>
              <a:t>Wikipédia</a:t>
            </a:r>
            <a:r>
              <a:rPr lang="pt-BR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.</a:t>
            </a:r>
            <a:endParaRPr lang="pt-BR" sz="1800" i="1" spc="-25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502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to 3" descr="Retângulo bege">
            <a:extLst>
              <a:ext uri="{FF2B5EF4-FFF2-40B4-BE49-F238E27FC236}">
                <a16:creationId xmlns=""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=""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mtClean="0"/>
              <a:t>6</a:t>
            </a:fld>
            <a:endParaRPr lang="pt-BR" dirty="0"/>
          </a:p>
        </p:txBody>
      </p:sp>
      <p:sp>
        <p:nvSpPr>
          <p:cNvPr id="7" name="objeto 9" descr="Retângulo bege">
            <a:extLst>
              <a:ext uri="{FF2B5EF4-FFF2-40B4-BE49-F238E27FC236}">
                <a16:creationId xmlns="" xmlns:a16="http://schemas.microsoft.com/office/drawing/2014/main" id="{02C6628C-972C-4717-AAF3-D882B30F6658}"/>
              </a:ext>
            </a:extLst>
          </p:cNvPr>
          <p:cNvSpPr/>
          <p:nvPr/>
        </p:nvSpPr>
        <p:spPr>
          <a:xfrm>
            <a:off x="6313932" y="3035554"/>
            <a:ext cx="4754118" cy="50546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4" name="AutoShape 2" descr="Como montar um serviço de produção de eventos?"/>
          <p:cNvSpPr>
            <a:spLocks noChangeAspect="1" noChangeArrowheads="1"/>
          </p:cNvSpPr>
          <p:nvPr/>
        </p:nvSpPr>
        <p:spPr bwMode="auto">
          <a:xfrm>
            <a:off x="-3464464" y="223202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2390" y="0"/>
            <a:ext cx="8124825" cy="6791325"/>
          </a:xfrm>
          <a:prstGeom prst="rect">
            <a:avLst/>
          </a:prstGeom>
        </p:spPr>
      </p:pic>
      <p:sp>
        <p:nvSpPr>
          <p:cNvPr id="14" name="objeto 6" descr="Retângulo azul">
            <a:extLst>
              <a:ext uri="{FF2B5EF4-FFF2-40B4-BE49-F238E27FC236}">
                <a16:creationId xmlns=""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22158" y="169068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="" xmlns:a16="http://schemas.microsoft.com/office/drawing/2014/main" id="{345C5720-51D4-4632-91CD-936B8AB96750}"/>
              </a:ext>
            </a:extLst>
          </p:cNvPr>
          <p:cNvSpPr txBox="1">
            <a:spLocks/>
          </p:cNvSpPr>
          <p:nvPr/>
        </p:nvSpPr>
        <p:spPr>
          <a:xfrm>
            <a:off x="6188242" y="1575499"/>
            <a:ext cx="5165558" cy="833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bg1"/>
                </a:solidFill>
              </a:rPr>
              <a:t>Partidas dobradas</a:t>
            </a:r>
            <a:endParaRPr lang="pt-BR" dirty="0">
              <a:latin typeface="Gill Sans MT" panose="020B0502020104020203" pitchFamily="34" charset="0"/>
            </a:endParaRPr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=""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6188242" y="2382580"/>
            <a:ext cx="5181600" cy="2454464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i="1" spc="-25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Em </a:t>
            </a:r>
            <a:r>
              <a:rPr lang="pt-BR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contabilidade, o Método das Partidas Dobradas, ou Método Veneziano descrito pela primeira vez por Luca </a:t>
            </a:r>
            <a:r>
              <a:rPr lang="pt-BR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Pacioli</a:t>
            </a:r>
            <a:r>
              <a:rPr lang="pt-BR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no livro "</a:t>
            </a:r>
            <a:r>
              <a:rPr lang="pt-BR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Summa</a:t>
            </a:r>
            <a:r>
              <a:rPr lang="pt-BR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de </a:t>
            </a:r>
            <a:r>
              <a:rPr lang="pt-BR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Arithmetica</a:t>
            </a:r>
            <a:r>
              <a:rPr lang="pt-BR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, Geometria, </a:t>
            </a:r>
            <a:r>
              <a:rPr lang="pt-BR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Proportioni</a:t>
            </a:r>
            <a:r>
              <a:rPr lang="pt-BR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et </a:t>
            </a:r>
            <a:r>
              <a:rPr lang="pt-BR" sz="18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Proportionalità</a:t>
            </a:r>
            <a:r>
              <a:rPr lang="pt-BR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" em 1494, é o sistema-padrão usado em empresas e outras organizações para registrar transações financeiras. </a:t>
            </a:r>
            <a:r>
              <a:rPr lang="pt-BR" sz="1800" i="1" spc="-25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  <a:hlinkClick r:id="rId4"/>
              </a:rPr>
              <a:t>Wikipédia</a:t>
            </a:r>
            <a:endParaRPr lang="pt-BR" sz="1800" i="1" spc="-25" dirty="0" smtClean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pt-BR" sz="1800" i="1" spc="-25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pt-BR" sz="1800" i="1" spc="-25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“Para cada debito um credito”</a:t>
            </a:r>
          </a:p>
          <a:p>
            <a:pPr marL="0" indent="0">
              <a:buNone/>
            </a:pPr>
            <a:endParaRPr lang="pt-BR" sz="1800" i="1" spc="-25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189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to 3" descr="Retângulo bege">
            <a:extLst>
              <a:ext uri="{FF2B5EF4-FFF2-40B4-BE49-F238E27FC236}">
                <a16:creationId xmlns=""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=""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mtClean="0"/>
              <a:t>7</a:t>
            </a:fld>
            <a:endParaRPr lang="pt-BR" dirty="0"/>
          </a:p>
        </p:txBody>
      </p:sp>
      <p:sp>
        <p:nvSpPr>
          <p:cNvPr id="7" name="objeto 9" descr="Retângulo bege">
            <a:extLst>
              <a:ext uri="{FF2B5EF4-FFF2-40B4-BE49-F238E27FC236}">
                <a16:creationId xmlns="" xmlns:a16="http://schemas.microsoft.com/office/drawing/2014/main" id="{02C6628C-972C-4717-AAF3-D882B30F6658}"/>
              </a:ext>
            </a:extLst>
          </p:cNvPr>
          <p:cNvSpPr/>
          <p:nvPr/>
        </p:nvSpPr>
        <p:spPr>
          <a:xfrm>
            <a:off x="6313932" y="3035554"/>
            <a:ext cx="4754118" cy="50546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pic>
        <p:nvPicPr>
          <p:cNvPr id="2050" name="Picture 2" descr="Dificuldades de quem inicia um negocio on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7096" y="-6477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jeto 6" descr="Retângulo azul">
            <a:extLst>
              <a:ext uri="{FF2B5EF4-FFF2-40B4-BE49-F238E27FC236}">
                <a16:creationId xmlns=""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068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2" name="Título 1">
            <a:extLst>
              <a:ext uri="{FF2B5EF4-FFF2-40B4-BE49-F238E27FC236}">
                <a16:creationId xmlns="" xmlns:a16="http://schemas.microsoft.com/office/drawing/2014/main" id="{345C5720-51D4-4632-91CD-936B8AB96750}"/>
              </a:ext>
            </a:extLst>
          </p:cNvPr>
          <p:cNvSpPr txBox="1">
            <a:spLocks/>
          </p:cNvSpPr>
          <p:nvPr/>
        </p:nvSpPr>
        <p:spPr>
          <a:xfrm>
            <a:off x="6207698" y="2329766"/>
            <a:ext cx="5165558" cy="833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solidFill>
                  <a:schemeClr val="bg1"/>
                </a:solidFill>
              </a:rPr>
              <a:t>Como </a:t>
            </a:r>
            <a:r>
              <a:rPr lang="pt-BR" dirty="0" smtClean="0">
                <a:solidFill>
                  <a:schemeClr val="bg1"/>
                </a:solidFill>
              </a:rPr>
              <a:t>registrar?</a:t>
            </a:r>
            <a:endParaRPr lang="pt-BR" dirty="0">
              <a:latin typeface="Gill Sans MT" panose="020B0502020104020203" pitchFamily="34" charset="0"/>
            </a:endParaRPr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=""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6188242" y="3216311"/>
            <a:ext cx="5181600" cy="1603375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pt-BR" sz="1800" i="1" spc="-25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A ideia é usar a logica contábil como base para efetuar os registros financeiros.</a:t>
            </a:r>
            <a:endParaRPr lang="pt-BR" sz="1800" i="1" spc="-25" dirty="0" smtClean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  <a:p>
            <a:pPr marL="0" indent="0" rtl="0">
              <a:buNone/>
            </a:pPr>
            <a:endParaRPr lang="pt-BR" sz="1800" i="1" spc="-25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  <a:p>
            <a:pPr marL="0" indent="0" rtl="0">
              <a:buNone/>
            </a:pPr>
            <a:r>
              <a:rPr lang="pt-BR" sz="1800" i="1" spc="-25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“para cada despesa uma fonte pagadora”</a:t>
            </a:r>
          </a:p>
          <a:p>
            <a:pPr marL="0" indent="0" rtl="0">
              <a:buNone/>
            </a:pPr>
            <a:r>
              <a:rPr lang="pt-BR" sz="1800" i="1" spc="-25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“para cada receita uma fonte devedora”</a:t>
            </a:r>
          </a:p>
          <a:p>
            <a:pPr marL="0" indent="0" rtl="0">
              <a:buNone/>
            </a:pPr>
            <a:endParaRPr lang="pt-BR" sz="1800" i="1" spc="-25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740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o Número do Slide 2">
            <a:extLst>
              <a:ext uri="{FF2B5EF4-FFF2-40B4-BE49-F238E27FC236}">
                <a16:creationId xmlns=""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2EE24B5-652C-4DB5-B7C3-B5BBEC1280B1}" type="slidenum">
              <a:rPr lang="pt-BR" smtClean="0"/>
              <a:t>8</a:t>
            </a:fld>
            <a:endParaRPr lang="pt-BR" dirty="0"/>
          </a:p>
        </p:txBody>
      </p:sp>
      <p:sp>
        <p:nvSpPr>
          <p:cNvPr id="6" name="objeto 6" descr="Retângulo azul">
            <a:extLst>
              <a:ext uri="{FF2B5EF4-FFF2-40B4-BE49-F238E27FC236}">
                <a16:creationId xmlns=""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-30109" y="1"/>
            <a:ext cx="5840359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pic>
        <p:nvPicPr>
          <p:cNvPr id="9" name="Espaço Reservado para Imagem 27" descr="Marca de seleção">
            <a:extLst>
              <a:ext uri="{FF2B5EF4-FFF2-40B4-BE49-F238E27FC236}">
                <a16:creationId xmlns=""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2803684"/>
            <a:ext cx="720000" cy="720000"/>
          </a:xfrm>
          <a:prstGeom prst="rect">
            <a:avLst/>
          </a:prstGeom>
        </p:spPr>
      </p:pic>
      <p:pic>
        <p:nvPicPr>
          <p:cNvPr id="10" name="Espaço Reservado para Imagem 29" descr="Marca de seleção">
            <a:extLst>
              <a:ext uri="{FF2B5EF4-FFF2-40B4-BE49-F238E27FC236}">
                <a16:creationId xmlns=""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3693320"/>
            <a:ext cx="720000" cy="719999"/>
          </a:xfrm>
          <a:prstGeom prst="rect">
            <a:avLst/>
          </a:prstGeom>
        </p:spPr>
      </p:pic>
      <p:pic>
        <p:nvPicPr>
          <p:cNvPr id="12" name="Espaço Reservado para Imagem 31" descr="Marca de seleção">
            <a:extLst>
              <a:ext uri="{FF2B5EF4-FFF2-40B4-BE49-F238E27FC236}">
                <a16:creationId xmlns=""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4621055"/>
            <a:ext cx="720000" cy="719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10" y="173831"/>
            <a:ext cx="4421229" cy="1325563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mtClean="0">
                <a:solidFill>
                  <a:schemeClr val="bg1"/>
                </a:solidFill>
              </a:rPr>
              <a:t>Como assim partidas dobradas, evento, fato contábil?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0" y="-28575"/>
            <a:ext cx="6381750" cy="6915150"/>
          </a:xfrm>
          <a:prstGeom prst="rect">
            <a:avLst/>
          </a:prstGeom>
        </p:spPr>
      </p:pic>
      <p:sp>
        <p:nvSpPr>
          <p:cNvPr id="15" name="AutoShape 6" descr="Não reconhece uma compra feita em seu cartão de crédito? Saiba o que fazer  - TNH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AutoShape 8" descr="Não reconhece uma compra feita em seu cartão de crédito? Saiba o que fazer  - TNH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06" name="Picture 10" descr="Não reconhece uma compra feita em seu cartão de crédito? Saiba o que fazer  - TNH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43" y="2248054"/>
            <a:ext cx="2484385" cy="16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12" descr="datas de pagamento das doméstica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743" y="4955696"/>
            <a:ext cx="2515303" cy="1795854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95668119-9603-4701-8EEC-F2E48B808491}"/>
              </a:ext>
            </a:extLst>
          </p:cNvPr>
          <p:cNvSpPr txBox="1">
            <a:spLocks/>
          </p:cNvSpPr>
          <p:nvPr/>
        </p:nvSpPr>
        <p:spPr>
          <a:xfrm>
            <a:off x="189340" y="1350872"/>
            <a:ext cx="26227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700" dirty="0" smtClean="0">
                <a:solidFill>
                  <a:schemeClr val="bg1"/>
                </a:solidFill>
              </a:rPr>
              <a:t>Compra moto com cartão</a:t>
            </a:r>
            <a:endParaRPr lang="pt-BR" sz="1700" dirty="0"/>
          </a:p>
        </p:txBody>
      </p:sp>
      <p:sp>
        <p:nvSpPr>
          <p:cNvPr id="24" name="Título 1">
            <a:extLst>
              <a:ext uri="{FF2B5EF4-FFF2-40B4-BE49-F238E27FC236}">
                <a16:creationId xmlns="" xmlns:a16="http://schemas.microsoft.com/office/drawing/2014/main" id="{95668119-9603-4701-8EEC-F2E48B808491}"/>
              </a:ext>
            </a:extLst>
          </p:cNvPr>
          <p:cNvSpPr txBox="1">
            <a:spLocks/>
          </p:cNvSpPr>
          <p:nvPr/>
        </p:nvSpPr>
        <p:spPr>
          <a:xfrm>
            <a:off x="227582" y="4015491"/>
            <a:ext cx="26227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7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Pagamento cartão em dinheiro</a:t>
            </a:r>
            <a:endParaRPr lang="pt-BR" sz="1700" dirty="0">
              <a:cs typeface="Times New Roman" panose="02020603050405020304" pitchFamily="18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3567448" y="2230656"/>
            <a:ext cx="2035227" cy="69284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(+)  ENTRADA</a:t>
            </a:r>
          </a:p>
          <a:p>
            <a:pPr algn="ctr"/>
            <a:r>
              <a:rPr lang="pt-BR" i="1" dirty="0" smtClean="0">
                <a:solidFill>
                  <a:srgbClr val="008000"/>
                </a:solidFill>
              </a:rPr>
              <a:t>INVESTIMENTO</a:t>
            </a:r>
            <a:endParaRPr lang="pt-BR" i="1" dirty="0">
              <a:solidFill>
                <a:srgbClr val="008000"/>
              </a:solidFill>
            </a:endParaRPr>
          </a:p>
        </p:txBody>
      </p:sp>
      <p:sp>
        <p:nvSpPr>
          <p:cNvPr id="26" name="Retângulo de cantos arredondados 25"/>
          <p:cNvSpPr/>
          <p:nvPr/>
        </p:nvSpPr>
        <p:spPr>
          <a:xfrm>
            <a:off x="3548020" y="3174107"/>
            <a:ext cx="2017973" cy="69915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(-) </a:t>
            </a: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SAIDA</a:t>
            </a:r>
            <a:endParaRPr lang="pt-BR" dirty="0" smtClean="0">
              <a:solidFill>
                <a:schemeClr val="bg1"/>
              </a:solidFill>
            </a:endParaRPr>
          </a:p>
          <a:p>
            <a:pPr algn="ctr"/>
            <a:r>
              <a:rPr lang="pt-BR" b="1" i="1" dirty="0" smtClean="0">
                <a:solidFill>
                  <a:srgbClr val="FF0000"/>
                </a:solidFill>
              </a:rPr>
              <a:t>CARTAO</a:t>
            </a: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2776355" y="3113704"/>
            <a:ext cx="715251" cy="529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 flipV="1">
            <a:off x="2776355" y="2604996"/>
            <a:ext cx="760175" cy="52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ângulo de cantos arredondados 42"/>
          <p:cNvSpPr/>
          <p:nvPr/>
        </p:nvSpPr>
        <p:spPr>
          <a:xfrm>
            <a:off x="3586876" y="5016653"/>
            <a:ext cx="2035227" cy="69284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(+)  ENTRADA</a:t>
            </a:r>
          </a:p>
          <a:p>
            <a:pPr algn="ctr"/>
            <a:r>
              <a:rPr lang="pt-BR" b="1" i="1" dirty="0" smtClean="0">
                <a:solidFill>
                  <a:srgbClr val="008000"/>
                </a:solidFill>
              </a:rPr>
              <a:t>CARTAO</a:t>
            </a:r>
            <a:endParaRPr lang="pt-BR" b="1" i="1" dirty="0">
              <a:solidFill>
                <a:srgbClr val="008000"/>
              </a:solidFill>
            </a:endParaRPr>
          </a:p>
        </p:txBody>
      </p:sp>
      <p:sp>
        <p:nvSpPr>
          <p:cNvPr id="44" name="Retângulo de cantos arredondados 43"/>
          <p:cNvSpPr/>
          <p:nvPr/>
        </p:nvSpPr>
        <p:spPr>
          <a:xfrm>
            <a:off x="3567448" y="5960104"/>
            <a:ext cx="2017973" cy="69915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(-) </a:t>
            </a: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SAIDA</a:t>
            </a:r>
            <a:endParaRPr lang="pt-BR" dirty="0" smtClean="0">
              <a:solidFill>
                <a:schemeClr val="bg1"/>
              </a:solidFill>
            </a:endParaRPr>
          </a:p>
          <a:p>
            <a:pPr algn="ctr"/>
            <a:r>
              <a:rPr lang="pt-BR" b="1" i="1" dirty="0" smtClean="0">
                <a:solidFill>
                  <a:srgbClr val="FF0000"/>
                </a:solidFill>
              </a:rPr>
              <a:t>CAIXA</a:t>
            </a:r>
            <a:endParaRPr lang="pt-BR" b="1" i="1" dirty="0" smtClean="0">
              <a:solidFill>
                <a:srgbClr val="FF0000"/>
              </a:solidFill>
            </a:endParaRPr>
          </a:p>
        </p:txBody>
      </p:sp>
      <p:cxnSp>
        <p:nvCxnSpPr>
          <p:cNvPr id="45" name="Conector de seta reta 44"/>
          <p:cNvCxnSpPr/>
          <p:nvPr/>
        </p:nvCxnSpPr>
        <p:spPr>
          <a:xfrm>
            <a:off x="2795783" y="5899701"/>
            <a:ext cx="715251" cy="529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 flipV="1">
            <a:off x="2795783" y="5390993"/>
            <a:ext cx="760175" cy="52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96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9" grpId="0" animBg="1"/>
      <p:bldP spid="26" grpId="0" animBg="1"/>
      <p:bldP spid="43" grpId="0" animBg="1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2EE24B5-652C-4DB5-B7C3-B5BBEC1280B1}" type="slidenum">
              <a:rPr lang="pt-BR" smtClean="0"/>
              <a:t>9</a:t>
            </a:fld>
            <a:endParaRPr lang="pt-BR" dirty="0"/>
          </a:p>
        </p:txBody>
      </p:sp>
      <p:sp>
        <p:nvSpPr>
          <p:cNvPr id="11" name="objeto 6" descr="Retângulo azul">
            <a:extLst>
              <a:ext uri="{FF2B5EF4-FFF2-40B4-BE49-F238E27FC236}">
                <a16:creationId xmlns=""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2331075" y="1571170"/>
            <a:ext cx="794626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pt-BR" i="1" spc="-25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="" xmlns:a16="http://schemas.microsoft.com/office/drawing/2014/main" id="{1BD43A5E-77DF-44FD-800D-158434A3ABC6}"/>
              </a:ext>
            </a:extLst>
          </p:cNvPr>
          <p:cNvSpPr txBox="1">
            <a:spLocks/>
          </p:cNvSpPr>
          <p:nvPr/>
        </p:nvSpPr>
        <p:spPr>
          <a:xfrm>
            <a:off x="4061814" y="1401468"/>
            <a:ext cx="48592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000" dirty="0" smtClean="0">
                <a:solidFill>
                  <a:schemeClr val="bg1"/>
                </a:solidFill>
              </a:rPr>
              <a:t>OBRIGADO!</a:t>
            </a:r>
            <a:endParaRPr lang="pt-BR" sz="5000" dirty="0"/>
          </a:p>
        </p:txBody>
      </p:sp>
      <p:sp>
        <p:nvSpPr>
          <p:cNvPr id="13" name="Título 1">
            <a:extLst>
              <a:ext uri="{FF2B5EF4-FFF2-40B4-BE49-F238E27FC236}">
                <a16:creationId xmlns="" xmlns:a16="http://schemas.microsoft.com/office/drawing/2014/main" id="{1BD43A5E-77DF-44FD-800D-158434A3ABC6}"/>
              </a:ext>
            </a:extLst>
          </p:cNvPr>
          <p:cNvSpPr txBox="1">
            <a:spLocks/>
          </p:cNvSpPr>
          <p:nvPr/>
        </p:nvSpPr>
        <p:spPr>
          <a:xfrm>
            <a:off x="2426532" y="3335200"/>
            <a:ext cx="7979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As </a:t>
            </a:r>
            <a:r>
              <a:rPr lang="pt-BR" sz="5400" i="1" spc="-25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ideias </a:t>
            </a:r>
            <a:r>
              <a:rPr lang="pt-BR" sz="54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e as estratégias são importantes, mas o verdadeiro desafio é a sua execução</a:t>
            </a:r>
            <a:r>
              <a:rPr lang="pt-BR" sz="5400" i="1" spc="-25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.</a:t>
            </a:r>
          </a:p>
          <a:p>
            <a:endParaRPr lang="pt-BR" sz="5400" i="1" spc="-25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  <a:p>
            <a:r>
              <a:rPr lang="pt-BR" sz="54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- </a:t>
            </a:r>
            <a:r>
              <a:rPr lang="pt-BR" sz="54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Percy</a:t>
            </a:r>
            <a:r>
              <a:rPr lang="pt-BR" sz="54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</a:t>
            </a:r>
            <a:r>
              <a:rPr lang="pt-BR" sz="5400" i="1" spc="-25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Barnevick</a:t>
            </a:r>
            <a:endParaRPr lang="pt-BR" sz="5400" i="1" spc="-25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objeto 6" descr="Retângulo bege">
            <a:extLst>
              <a:ext uri="{FF2B5EF4-FFF2-40B4-BE49-F238E27FC236}">
                <a16:creationId xmlns="" xmlns:a16="http://schemas.microsoft.com/office/drawing/2014/main" id="{B0C70F64-F3E5-413B-AF4F-E15CE944B761}"/>
              </a:ext>
            </a:extLst>
          </p:cNvPr>
          <p:cNvSpPr/>
          <p:nvPr/>
        </p:nvSpPr>
        <p:spPr>
          <a:xfrm flipV="1">
            <a:off x="4185633" y="2305318"/>
            <a:ext cx="3825025" cy="45719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5086941_TF45022061.potx" id="{F3DB256A-B81D-4A6B-B832-452DBB5F354D}" vid="{711D9367-F65C-492B-A7AA-3F6548781A6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26FE2C-7640-4BF0-9D68-FDFD4151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118CE8-9293-4220-BA3B-5D353B13ABC9}">
  <ds:schemaRefs>
    <ds:schemaRef ds:uri="71af3243-3dd4-4a8d-8c0d-dd76da1f02a5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www.w3.org/XML/1998/namespace"/>
    <ds:schemaRef ds:uri="http://purl.org/dc/elements/1.1/"/>
    <ds:schemaRef ds:uri="16c05727-aa75-4e4a-9b5f-8a80a1165891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Plano de marketing para serviços profissionais</Template>
  <TotalTime>0</TotalTime>
  <Words>255</Words>
  <Application>Microsoft Office PowerPoint</Application>
  <PresentationFormat>Widescreen</PresentationFormat>
  <Paragraphs>52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Arial </vt:lpstr>
      <vt:lpstr>Calibri</vt:lpstr>
      <vt:lpstr>Gill Sans MT</vt:lpstr>
      <vt:lpstr>Times New Roman</vt:lpstr>
      <vt:lpstr>Tema do Office</vt:lpstr>
      <vt:lpstr>CAIXA 1 GESTAO FINANCEIRA</vt:lpstr>
      <vt:lpstr>Quem sou</vt:lpstr>
      <vt:lpstr>Sobre Caixa 1</vt:lpstr>
      <vt:lpstr>Apresentação do PowerPoint</vt:lpstr>
      <vt:lpstr>Apresentação do PowerPoint</vt:lpstr>
      <vt:lpstr>Apresentação do PowerPoint</vt:lpstr>
      <vt:lpstr>Apresentação do PowerPoint</vt:lpstr>
      <vt:lpstr>Como assim partidas dobradas, evento, fato contábil?</vt:lpstr>
      <vt:lpstr>Apresentação do PowerPoint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2020-10-01T17:06:01Z</dcterms:created>
  <dcterms:modified xsi:type="dcterms:W3CDTF">2020-10-10T10:23:43Z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